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73" r:id="rId12"/>
    <p:sldId id="271" r:id="rId13"/>
    <p:sldId id="274" r:id="rId14"/>
    <p:sldId id="264" r:id="rId15"/>
    <p:sldId id="265" r:id="rId16"/>
    <p:sldId id="266" r:id="rId17"/>
    <p:sldId id="275" r:id="rId18"/>
    <p:sldId id="278" r:id="rId19"/>
    <p:sldId id="277" r:id="rId20"/>
    <p:sldId id="281" r:id="rId21"/>
    <p:sldId id="282" r:id="rId22"/>
    <p:sldId id="284" r:id="rId23"/>
    <p:sldId id="283" r:id="rId24"/>
    <p:sldId id="287" r:id="rId25"/>
    <p:sldId id="288" r:id="rId26"/>
    <p:sldId id="289" r:id="rId27"/>
    <p:sldId id="285" r:id="rId28"/>
    <p:sldId id="286" r:id="rId29"/>
    <p:sldId id="290" r:id="rId30"/>
    <p:sldId id="292" r:id="rId31"/>
    <p:sldId id="29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E5140-EA5F-4E41-8885-B9EBE2238956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A30A1-4960-467B-AC0C-A07EAB5A4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25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E0307E-4888-45BF-BC36-3ECC357FAA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B11943A-99F0-4C0C-A919-DAB2153FCAF4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0505540-7322-4604-9E0A-797011F6D6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file:///C:\Users\Brandi\Desktop\2nd%20Nine%20Weeks\Unit%204%20-%20Life%20Science\Genetics\Nov.%2030-Dec.1\What%20are%20Punnett%20Squares.av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file:///C:\Users\Brandi\Desktop\2nd%20Nine%20Weeks\Unit%204%20-%20Life%20Science\Genetics\Nov.%2030-Dec.1\Genetics%20Introduction.avi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feature=player_embedded&amp;v=Wuk0W10EveU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.genetics.utah.edu/content/labs/extraction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hS89DfP-a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exactly are Chromosomes, DNA and Genes?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Genetics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Phenotypes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49424"/>
            <a:ext cx="8839200" cy="4325112"/>
          </a:xfrm>
        </p:spPr>
        <p:txBody>
          <a:bodyPr/>
          <a:lstStyle/>
          <a:p>
            <a:r>
              <a:rPr lang="en-US" dirty="0" smtClean="0"/>
              <a:t>This is the "outward, physical manifestation“</a:t>
            </a:r>
          </a:p>
          <a:p>
            <a:r>
              <a:rPr lang="en-US" u="sng" dirty="0" smtClean="0"/>
              <a:t>The actual physical trait</a:t>
            </a:r>
          </a:p>
          <a:p>
            <a:pPr lvl="1"/>
            <a:r>
              <a:rPr lang="en-US" u="sng" dirty="0" smtClean="0"/>
              <a:t>Example:  Widows Peak</a:t>
            </a:r>
          </a:p>
          <a:p>
            <a:pPr lvl="0">
              <a:buClr>
                <a:srgbClr val="A04DA3"/>
              </a:buClr>
              <a:buNone/>
            </a:pPr>
            <a:endParaRPr lang="en-US" dirty="0" smtClean="0">
              <a:solidFill>
                <a:prstClr val="black"/>
              </a:solidFill>
            </a:endParaRP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858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Allele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Allele:  </a:t>
            </a:r>
            <a:r>
              <a:rPr lang="en-US" u="sng" dirty="0" smtClean="0">
                <a:solidFill>
                  <a:prstClr val="black"/>
                </a:solidFill>
              </a:rPr>
              <a:t>The single letter such as the 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u="sng" dirty="0" smtClean="0">
                <a:solidFill>
                  <a:prstClr val="black"/>
                </a:solidFill>
              </a:rPr>
              <a:t> or the 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u="sng" dirty="0" smtClean="0">
                <a:solidFill>
                  <a:prstClr val="black"/>
                </a:solidFill>
              </a:rPr>
              <a:t>.</a:t>
            </a:r>
          </a:p>
          <a:p>
            <a:endParaRPr lang="en-US" dirty="0"/>
          </a:p>
        </p:txBody>
      </p:sp>
      <p:pic>
        <p:nvPicPr>
          <p:cNvPr id="4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858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8839200" cy="1066800"/>
          </a:xfrm>
        </p:spPr>
        <p:txBody>
          <a:bodyPr>
            <a:noAutofit/>
          </a:bodyPr>
          <a:lstStyle/>
          <a:p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Heterozygous</a:t>
            </a:r>
            <a:r>
              <a:rPr lang="en-US" sz="3600" u="sng" dirty="0" smtClean="0"/>
              <a:t> – </a:t>
            </a:r>
            <a:r>
              <a:rPr lang="en-US" sz="3400" u="sng" dirty="0" smtClean="0"/>
              <a:t>having two different alleles </a:t>
            </a:r>
            <a:endParaRPr lang="en-US" sz="3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Aa</a:t>
            </a:r>
            <a:endParaRPr lang="en-US" u="sng" dirty="0" smtClean="0"/>
          </a:p>
          <a:p>
            <a:r>
              <a:rPr lang="en-US" u="sng" dirty="0"/>
              <a:t>B</a:t>
            </a:r>
            <a:r>
              <a:rPr lang="en-US" u="sng" dirty="0" smtClean="0"/>
              <a:t>b</a:t>
            </a:r>
            <a:endParaRPr lang="en-US" u="sng" dirty="0"/>
          </a:p>
        </p:txBody>
      </p:sp>
      <p:pic>
        <p:nvPicPr>
          <p:cNvPr id="4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9144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8839200" cy="1066800"/>
          </a:xfrm>
        </p:spPr>
        <p:txBody>
          <a:bodyPr>
            <a:noAutofit/>
          </a:bodyPr>
          <a:lstStyle/>
          <a:p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Homozygous</a:t>
            </a:r>
            <a:r>
              <a:rPr lang="en-US" sz="3600" u="sng" dirty="0" smtClean="0"/>
              <a:t> – </a:t>
            </a:r>
            <a:r>
              <a:rPr lang="en-US" sz="3400" u="sng" dirty="0" smtClean="0"/>
              <a:t>having the same alleles </a:t>
            </a:r>
            <a:endParaRPr lang="en-US" sz="34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AA</a:t>
            </a:r>
          </a:p>
          <a:p>
            <a:r>
              <a:rPr lang="en-US" u="sng" dirty="0" smtClean="0"/>
              <a:t>BB</a:t>
            </a:r>
            <a:endParaRPr lang="en-US" u="sng" dirty="0"/>
          </a:p>
        </p:txBody>
      </p:sp>
      <p:pic>
        <p:nvPicPr>
          <p:cNvPr id="4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3716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B – brown hair				      b – red hair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My genes:  Bb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dirty="0" smtClean="0"/>
              <a:t>What color hair will I have?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Is Bb the phenotype or the genotype?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Are my genes heterozygous or homozygous?</a:t>
            </a:r>
            <a:endParaRPr lang="en-US" sz="4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49424"/>
            <a:ext cx="8610600" cy="43251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A – attached earlobe		a – unattached earlobe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My genes:  </a:t>
            </a:r>
            <a:r>
              <a:rPr lang="en-US" dirty="0" err="1" smtClean="0"/>
              <a:t>aa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dirty="0" smtClean="0"/>
              <a:t>What will my earlobes do?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Is attached earlobe the phenotype or the genotype?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Is my genotype homozygous or heterozygous?</a:t>
            </a:r>
            <a:endParaRPr lang="en-US" sz="4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49424"/>
            <a:ext cx="8610600" cy="43251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D – dimples		d – no dimples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My genes:  DD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dirty="0" smtClean="0"/>
              <a:t>Do I have dimples or not?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What is the genotype?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Is my genotype heterozygous or homozygous?</a:t>
            </a:r>
            <a:endParaRPr lang="en-US" sz="4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066800"/>
          </a:xfrm>
        </p:spPr>
        <p:txBody>
          <a:bodyPr/>
          <a:lstStyle/>
          <a:p>
            <a:r>
              <a:rPr lang="en-US" dirty="0" smtClean="0"/>
              <a:t>Quiz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505053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F – freckles		f – no freckles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My genes:  FF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dirty="0" smtClean="0"/>
              <a:t>Do I have freckles or not?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What is the phenotype?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What is the genotype?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Is my genotype heterozygous or homozygous?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Which parent carried the dominant gene?</a:t>
            </a:r>
            <a:endParaRPr lang="en-US" sz="4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077200" cy="1143000"/>
          </a:xfrm>
        </p:spPr>
        <p:txBody>
          <a:bodyPr/>
          <a:lstStyle/>
          <a:p>
            <a:r>
              <a:rPr lang="en-US" sz="4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What is a </a:t>
            </a:r>
            <a:r>
              <a:rPr lang="en-US" sz="4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PUNNETT SQUARE</a:t>
            </a:r>
            <a:r>
              <a:rPr lang="en-US" sz="4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01000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omic Sans MS" pitchFamily="66" charset="0"/>
              </a:rPr>
              <a:t>A tool to predict the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probability</a:t>
            </a:r>
            <a:r>
              <a:rPr lang="en-US" dirty="0">
                <a:latin typeface="Comic Sans MS" pitchFamily="66" charset="0"/>
              </a:rPr>
              <a:t> of certain traits in offspring that shows the different ways alleles can combine</a:t>
            </a:r>
          </a:p>
          <a:p>
            <a:r>
              <a:rPr lang="en-US" dirty="0">
                <a:latin typeface="Comic Sans MS" pitchFamily="66" charset="0"/>
              </a:rPr>
              <a:t>A way to </a:t>
            </a:r>
            <a:r>
              <a:rPr lang="en-US" dirty="0" smtClean="0">
                <a:latin typeface="Comic Sans MS" pitchFamily="66" charset="0"/>
              </a:rPr>
              <a:t>show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>
                <a:latin typeface="Comic Sans MS" pitchFamily="66" charset="0"/>
              </a:rPr>
              <a:t>phenotype &amp; genotype</a:t>
            </a:r>
          </a:p>
          <a:p>
            <a:r>
              <a:rPr lang="en-US" dirty="0">
                <a:latin typeface="Comic Sans MS" pitchFamily="66" charset="0"/>
              </a:rPr>
              <a:t>A chart that shows 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all </a:t>
            </a:r>
            <a:r>
              <a:rPr lang="en-US" dirty="0">
                <a:latin typeface="Comic Sans MS" pitchFamily="66" charset="0"/>
              </a:rPr>
              <a:t>the possible 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combinations </a:t>
            </a:r>
            <a:r>
              <a:rPr lang="en-US" dirty="0">
                <a:latin typeface="Comic Sans MS" pitchFamily="66" charset="0"/>
              </a:rPr>
              <a:t>of alleles 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that </a:t>
            </a:r>
            <a:r>
              <a:rPr lang="en-US" dirty="0">
                <a:latin typeface="Comic Sans MS" pitchFamily="66" charset="0"/>
              </a:rPr>
              <a:t>can result when 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genes </a:t>
            </a:r>
            <a:r>
              <a:rPr lang="en-US" dirty="0">
                <a:latin typeface="Comic Sans MS" pitchFamily="66" charset="0"/>
              </a:rPr>
              <a:t>are crossed</a:t>
            </a:r>
            <a:r>
              <a:rPr lang="en-US" dirty="0"/>
              <a:t> </a:t>
            </a:r>
          </a:p>
        </p:txBody>
      </p:sp>
      <p:pic>
        <p:nvPicPr>
          <p:cNvPr id="16386" name="Picture 2" descr="http://www.everythingredhead.com/wp-content/uploads/2011/10/punnet-squa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4615" y="3200400"/>
            <a:ext cx="4334610" cy="3476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Punnett</a:t>
            </a:r>
            <a:r>
              <a:rPr lang="en-US" dirty="0" smtClean="0"/>
              <a:t> Squares Video</a:t>
            </a:r>
            <a:endParaRPr lang="en-US" dirty="0"/>
          </a:p>
        </p:txBody>
      </p:sp>
      <p:pic>
        <p:nvPicPr>
          <p:cNvPr id="4" name="Content Placeholder 3" descr="Punnet.p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07510" y="2249488"/>
            <a:ext cx="4328980" cy="43243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Genetics Video</a:t>
            </a:r>
            <a:endParaRPr lang="en-US" dirty="0"/>
          </a:p>
        </p:txBody>
      </p:sp>
      <p:pic>
        <p:nvPicPr>
          <p:cNvPr id="4" name="Content Placeholder 3" descr="Genetics.p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2537" y="2249488"/>
            <a:ext cx="7638925" cy="432435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Using a </a:t>
            </a:r>
            <a:r>
              <a:rPr lang="en-US" sz="4000" b="1" dirty="0">
                <a:solidFill>
                  <a:schemeClr val="tx1"/>
                </a:solidFill>
                <a:latin typeface="Comic Sans MS" pitchFamily="66" charset="0"/>
              </a:rPr>
              <a:t>PUNNETT SQUARE</a:t>
            </a:r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7924800" cy="2209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To set up a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Punnett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square, draw a large square, and then divide it into 4 equal sections (also squares). It should look something like this: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57348" name="Picture 4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3754438"/>
            <a:ext cx="5029200" cy="2619375"/>
          </a:xfrm>
          <a:noFill/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Using a </a:t>
            </a:r>
            <a:r>
              <a:rPr lang="en-US" sz="4000" b="1" dirty="0">
                <a:solidFill>
                  <a:schemeClr val="tx1"/>
                </a:solidFill>
                <a:latin typeface="Comic Sans MS" pitchFamily="66" charset="0"/>
              </a:rPr>
              <a:t>PUNNETT SQUARE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>
                <a:latin typeface="Comic Sans MS" pitchFamily="66" charset="0"/>
              </a:rPr>
              <a:t>Now you need two parents to mate, ones with a known genotype</a:t>
            </a:r>
          </a:p>
          <a:p>
            <a:pPr>
              <a:buFontTx/>
              <a:buNone/>
            </a:pPr>
            <a:endParaRPr lang="en-US" dirty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 For example, </a:t>
            </a:r>
            <a:r>
              <a:rPr lang="en-US" dirty="0" smtClean="0">
                <a:latin typeface="Comic Sans MS" pitchFamily="66" charset="0"/>
              </a:rPr>
              <a:t>Brown hair (genotype BB) </a:t>
            </a:r>
            <a:r>
              <a:rPr lang="en-US" dirty="0">
                <a:latin typeface="Comic Sans MS" pitchFamily="66" charset="0"/>
              </a:rPr>
              <a:t>and </a:t>
            </a:r>
            <a:r>
              <a:rPr lang="en-US" dirty="0" smtClean="0">
                <a:latin typeface="Comic Sans MS" pitchFamily="66" charset="0"/>
              </a:rPr>
              <a:t>blonde hair (genotype Bb).   </a:t>
            </a:r>
            <a:r>
              <a:rPr lang="en-US" b="1" dirty="0" smtClean="0">
                <a:latin typeface="Comic Sans MS" pitchFamily="66" charset="0"/>
              </a:rPr>
              <a:t>BB </a:t>
            </a:r>
            <a:r>
              <a:rPr lang="en-US" b="1" dirty="0">
                <a:latin typeface="Comic Sans MS" pitchFamily="66" charset="0"/>
              </a:rPr>
              <a:t>x </a:t>
            </a:r>
            <a:r>
              <a:rPr lang="en-US" b="1" dirty="0" smtClean="0">
                <a:latin typeface="Comic Sans MS" pitchFamily="66" charset="0"/>
              </a:rPr>
              <a:t>Bb</a:t>
            </a:r>
            <a:r>
              <a:rPr lang="en-US" dirty="0" smtClean="0">
                <a:latin typeface="Comic Sans MS" pitchFamily="66" charset="0"/>
              </a:rPr>
              <a:t>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In this scenario, the Mom has </a:t>
            </a:r>
            <a:r>
              <a:rPr lang="en-US" u="sng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brown hair</a:t>
            </a:r>
            <a:r>
              <a:rPr lang="en-US" dirty="0" smtClean="0">
                <a:latin typeface="Comic Sans MS" pitchFamily="66" charset="0"/>
              </a:rPr>
              <a:t>.  The dad </a:t>
            </a:r>
            <a:r>
              <a:rPr lang="en-US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blonde</a:t>
            </a:r>
            <a:r>
              <a:rPr lang="en-US" dirty="0" smtClean="0">
                <a:latin typeface="Comic Sans MS" pitchFamily="66" charset="0"/>
              </a:rPr>
              <a:t> hair.</a:t>
            </a:r>
            <a:endParaRPr lang="en-US" dirty="0">
              <a:latin typeface="Comic Sans MS" pitchFamily="66" charset="0"/>
            </a:endParaRPr>
          </a:p>
          <a:p>
            <a:pPr>
              <a:buFontTx/>
              <a:buNone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11430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Using a </a:t>
            </a:r>
            <a:r>
              <a:rPr lang="en-US" sz="4000" b="1" dirty="0">
                <a:solidFill>
                  <a:schemeClr val="tx1"/>
                </a:solidFill>
                <a:latin typeface="Comic Sans MS" pitchFamily="66" charset="0"/>
              </a:rPr>
              <a:t>PUNNETT SQUARE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4525963"/>
          </a:xfrm>
        </p:spPr>
        <p:txBody>
          <a:bodyPr/>
          <a:lstStyle/>
          <a:p>
            <a:r>
              <a:rPr lang="en-US" dirty="0">
                <a:latin typeface="Comic Sans MS" pitchFamily="66" charset="0"/>
              </a:rPr>
              <a:t>The two-letter combinations are the possible genotypes of </a:t>
            </a:r>
            <a:r>
              <a:rPr lang="en-US" dirty="0" smtClean="0">
                <a:latin typeface="Comic Sans MS" pitchFamily="66" charset="0"/>
              </a:rPr>
              <a:t>offspring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They are: </a:t>
            </a:r>
            <a:r>
              <a:rPr lang="en-US" dirty="0" smtClean="0">
                <a:latin typeface="Comic Sans MS" pitchFamily="66" charset="0"/>
              </a:rPr>
              <a:t>BB, Bb, BB, </a:t>
            </a:r>
            <a:r>
              <a:rPr lang="en-US" dirty="0">
                <a:latin typeface="Comic Sans MS" pitchFamily="66" charset="0"/>
              </a:rPr>
              <a:t>and </a:t>
            </a:r>
            <a:r>
              <a:rPr lang="en-US" dirty="0" smtClean="0">
                <a:latin typeface="Comic Sans MS" pitchFamily="66" charset="0"/>
              </a:rPr>
              <a:t>Bb genotypes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From this it is possible to determine the probability (chance) that a </a:t>
            </a:r>
            <a:r>
              <a:rPr lang="en-US" dirty="0" smtClean="0">
                <a:latin typeface="Comic Sans MS" pitchFamily="66" charset="0"/>
              </a:rPr>
              <a:t>baby will </a:t>
            </a:r>
            <a:r>
              <a:rPr lang="en-US" dirty="0">
                <a:latin typeface="Comic Sans MS" pitchFamily="66" charset="0"/>
              </a:rPr>
              <a:t>have a </a:t>
            </a:r>
            <a:r>
              <a:rPr lang="en-US" dirty="0" smtClean="0">
                <a:latin typeface="Comic Sans MS" pitchFamily="66" charset="0"/>
              </a:rPr>
              <a:t>brown phenotype </a:t>
            </a:r>
            <a:r>
              <a:rPr lang="en-US" dirty="0">
                <a:latin typeface="Comic Sans MS" pitchFamily="66" charset="0"/>
              </a:rPr>
              <a:t>(2/4 or 50%) or a </a:t>
            </a:r>
            <a:r>
              <a:rPr lang="en-US" dirty="0" smtClean="0">
                <a:latin typeface="Comic Sans MS" pitchFamily="66" charset="0"/>
              </a:rPr>
              <a:t>blonde phenotype </a:t>
            </a:r>
            <a:r>
              <a:rPr lang="en-US" dirty="0">
                <a:latin typeface="Comic Sans MS" pitchFamily="66" charset="0"/>
              </a:rPr>
              <a:t>(2/4 or 50%)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Comic Sans MS" pitchFamily="66" charset="0"/>
              </a:rPr>
              <a:t>Using a </a:t>
            </a:r>
            <a:r>
              <a:rPr lang="en-US" sz="4000" b="1" dirty="0">
                <a:solidFill>
                  <a:schemeClr val="tx1"/>
                </a:solidFill>
                <a:latin typeface="Comic Sans MS" pitchFamily="66" charset="0"/>
              </a:rPr>
              <a:t>PUNNETT SQUARE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8229600" cy="1828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latin typeface="Comic Sans MS" pitchFamily="66" charset="0"/>
              </a:rPr>
              <a:t>Place one of the parents on top, and one on the left. You should get a something  similar to this:</a:t>
            </a:r>
            <a:r>
              <a:rPr lang="en-US" sz="2800" dirty="0"/>
              <a:t>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3754438"/>
            <a:ext cx="5029200" cy="2619375"/>
          </a:xfrm>
          <a:prstGeom prst="rect">
            <a:avLst/>
          </a:prstGeom>
          <a:noFill/>
          <a:ln/>
        </p:spPr>
      </p:pic>
      <p:sp>
        <p:nvSpPr>
          <p:cNvPr id="7" name="TextBox 6"/>
          <p:cNvSpPr txBox="1"/>
          <p:nvPr/>
        </p:nvSpPr>
        <p:spPr>
          <a:xfrm>
            <a:off x="3124200" y="327660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B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327660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b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419100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B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533400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B</a:t>
            </a:r>
            <a:endParaRPr lang="en-US" sz="4400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62484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probability of having the recessive trait?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4710182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100</a:t>
            </a:r>
            <a:r>
              <a:rPr lang="en-US" dirty="0" smtClean="0"/>
              <a:t>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Punnet</a:t>
            </a:r>
            <a:r>
              <a:rPr lang="en-US" dirty="0" smtClean="0"/>
              <a:t> Square Practice with White Boards</a:t>
            </a:r>
            <a:endParaRPr lang="en-US" dirty="0"/>
          </a:p>
        </p:txBody>
      </p:sp>
      <p:pic>
        <p:nvPicPr>
          <p:cNvPr id="6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2714480"/>
            <a:ext cx="6931428" cy="3610119"/>
          </a:xfrm>
          <a:prstGeom prst="rect">
            <a:avLst/>
          </a:prstGeom>
          <a:noFill/>
          <a:ln/>
        </p:spPr>
      </p:pic>
      <p:sp>
        <p:nvSpPr>
          <p:cNvPr id="7" name="TextBox 6"/>
          <p:cNvSpPr txBox="1"/>
          <p:nvPr/>
        </p:nvSpPr>
        <p:spPr>
          <a:xfrm>
            <a:off x="3250254" y="2236642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2249486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2999" y="3429000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2998" y="4953000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</a:t>
            </a:r>
            <a:endParaRPr lang="en-US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234545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probability of having the dominant trait?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16764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100</a:t>
            </a:r>
            <a:r>
              <a:rPr lang="en-US" dirty="0" smtClean="0"/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65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Punnet</a:t>
            </a:r>
            <a:r>
              <a:rPr lang="en-US" dirty="0" smtClean="0"/>
              <a:t> Square Practice with White Boards</a:t>
            </a:r>
            <a:endParaRPr lang="en-US" dirty="0"/>
          </a:p>
        </p:txBody>
      </p:sp>
      <p:pic>
        <p:nvPicPr>
          <p:cNvPr id="6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2714480"/>
            <a:ext cx="6931428" cy="3610119"/>
          </a:xfrm>
          <a:prstGeom prst="rect">
            <a:avLst/>
          </a:prstGeom>
          <a:noFill/>
          <a:ln/>
        </p:spPr>
      </p:pic>
      <p:sp>
        <p:nvSpPr>
          <p:cNvPr id="7" name="TextBox 6"/>
          <p:cNvSpPr txBox="1"/>
          <p:nvPr/>
        </p:nvSpPr>
        <p:spPr>
          <a:xfrm>
            <a:off x="3250254" y="2236642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2249486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1142999" y="3429000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142998" y="4953000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6234545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probability of having the recessive trait?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347064" y="1528756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25%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6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Punnet</a:t>
            </a:r>
            <a:r>
              <a:rPr lang="en-US" dirty="0" smtClean="0"/>
              <a:t> Square Practice with White Boards</a:t>
            </a:r>
            <a:endParaRPr lang="en-US" dirty="0"/>
          </a:p>
        </p:txBody>
      </p:sp>
      <p:pic>
        <p:nvPicPr>
          <p:cNvPr id="6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2714480"/>
            <a:ext cx="6931428" cy="3610119"/>
          </a:xfrm>
          <a:prstGeom prst="rect">
            <a:avLst/>
          </a:prstGeom>
          <a:noFill/>
          <a:ln/>
        </p:spPr>
      </p:pic>
      <p:sp>
        <p:nvSpPr>
          <p:cNvPr id="7" name="TextBox 6"/>
          <p:cNvSpPr txBox="1"/>
          <p:nvPr/>
        </p:nvSpPr>
        <p:spPr>
          <a:xfrm>
            <a:off x="3250254" y="2236642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2249486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1142999" y="3429000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142998" y="4953000"/>
            <a:ext cx="861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6234545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probability of having the dominant trait?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347064" y="1528756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50%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8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it work with animals and plants?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Yes, all of this works the same way in determining the outcome of combining animals and plants.</a:t>
            </a:r>
          </a:p>
          <a:p>
            <a:r>
              <a:rPr lang="en-US" sz="4400" dirty="0" smtClean="0"/>
              <a:t>How can we relate this to selective breeding?</a:t>
            </a:r>
          </a:p>
          <a:p>
            <a:r>
              <a:rPr lang="en-US" sz="4400" dirty="0" smtClean="0"/>
              <a:t>How can we relate this to genetic engineering?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Pedigree Charts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</a:t>
            </a:r>
            <a:r>
              <a:rPr lang="en-US" smtClean="0">
                <a:hlinkClick r:id="rId2"/>
              </a:rPr>
              <a:t>www.youtube.com/watch?feature=player_embedded&amp;v=Wuk0W10EveU</a:t>
            </a:r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5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Extracting DNA from a Banana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dirty="0" smtClean="0"/>
              <a:t>Lab Expectations: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C.H.A.M.P.S. Group Work</a:t>
            </a:r>
          </a:p>
          <a:p>
            <a:pPr marL="859536" lvl="1" indent="-457200"/>
            <a:r>
              <a:rPr lang="en-US" sz="3200" b="1" u="sng" dirty="0" smtClean="0"/>
              <a:t>Conversation</a:t>
            </a:r>
            <a:r>
              <a:rPr lang="en-US" sz="3200" dirty="0" smtClean="0"/>
              <a:t>: Voice Level 1-2</a:t>
            </a:r>
          </a:p>
          <a:p>
            <a:pPr marL="859536" lvl="1" indent="-457200"/>
            <a:r>
              <a:rPr lang="en-US" sz="3200" b="1" u="sng" dirty="0" smtClean="0"/>
              <a:t>Help</a:t>
            </a:r>
            <a:r>
              <a:rPr lang="en-US" sz="3200" dirty="0" smtClean="0"/>
              <a:t>:  3 Fingers Signal</a:t>
            </a:r>
          </a:p>
          <a:p>
            <a:pPr marL="859536" lvl="1" indent="-457200"/>
            <a:r>
              <a:rPr lang="en-US" sz="3200" b="1" u="sng" dirty="0" smtClean="0"/>
              <a:t>Activity</a:t>
            </a:r>
            <a:r>
              <a:rPr lang="en-US" sz="3200" dirty="0" smtClean="0"/>
              <a:t>:  Complete Lab and Activity Sheet</a:t>
            </a:r>
          </a:p>
          <a:p>
            <a:pPr marL="859536" lvl="1" indent="-457200"/>
            <a:r>
              <a:rPr lang="en-US" sz="3200" b="1" u="sng" dirty="0" smtClean="0"/>
              <a:t>Movement</a:t>
            </a:r>
            <a:r>
              <a:rPr lang="en-US" sz="3200" dirty="0" smtClean="0"/>
              <a:t>:  Stay in Seats, Use Finger Signals</a:t>
            </a:r>
          </a:p>
          <a:p>
            <a:pPr marL="859536" lvl="1" indent="-457200"/>
            <a:r>
              <a:rPr lang="en-US" sz="3200" b="1" u="sng" dirty="0" smtClean="0"/>
              <a:t>Participation</a:t>
            </a:r>
            <a:r>
              <a:rPr lang="en-US" sz="3200" dirty="0" smtClean="0"/>
              <a:t>:  Discuss, Help with Lab, Group Jobs</a:t>
            </a:r>
          </a:p>
          <a:p>
            <a:pPr marL="859536" lvl="1" indent="-457200"/>
            <a:endParaRPr lang="en-US" dirty="0" smtClean="0"/>
          </a:p>
          <a:p>
            <a:pPr marL="859536" lvl="1" indent="-4572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48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Chromosome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46 inside every cell</a:t>
            </a:r>
          </a:p>
          <a:p>
            <a:r>
              <a:rPr lang="en-US" dirty="0" smtClean="0"/>
              <a:t>Chromosomes are in </a:t>
            </a:r>
          </a:p>
          <a:p>
            <a:pPr>
              <a:buNone/>
            </a:pPr>
            <a:r>
              <a:rPr lang="en-US" dirty="0" smtClean="0"/>
              <a:t>the cell in pairs.  </a:t>
            </a:r>
          </a:p>
          <a:p>
            <a:r>
              <a:rPr lang="en-US" u="sng" dirty="0" smtClean="0"/>
              <a:t>One came from mom and one came from dad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pic>
        <p:nvPicPr>
          <p:cNvPr id="1026" name="Picture 2" descr="http://www.xenos.org/essays/graphics/cell.jpg"/>
          <p:cNvPicPr>
            <a:picLocks noChangeAspect="1" noChangeArrowheads="1"/>
          </p:cNvPicPr>
          <p:nvPr/>
        </p:nvPicPr>
        <p:blipFill>
          <a:blip r:embed="rId2" cstate="print"/>
          <a:srcRect b="14019"/>
          <a:stretch>
            <a:fillRect/>
          </a:stretch>
        </p:blipFill>
        <p:spPr bwMode="auto">
          <a:xfrm>
            <a:off x="4495800" y="990600"/>
            <a:ext cx="4070074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Straight Arrow Connector 5"/>
          <p:cNvCxnSpPr/>
          <p:nvPr/>
        </p:nvCxnSpPr>
        <p:spPr>
          <a:xfrm flipV="1">
            <a:off x="4648200" y="2209800"/>
            <a:ext cx="457200" cy="1066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5638800" y="2057400"/>
            <a:ext cx="1066800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00800" y="3276600"/>
            <a:ext cx="2286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Mom’s Chromosome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33800" y="3276600"/>
            <a:ext cx="2286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Dad’s Chromosome</a:t>
            </a:r>
            <a:endParaRPr lang="en-US" dirty="0"/>
          </a:p>
        </p:txBody>
      </p:sp>
      <p:pic>
        <p:nvPicPr>
          <p:cNvPr id="4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877" y="49530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Extraction Virtual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</a:t>
            </a:r>
            <a:r>
              <a:rPr lang="en-US">
                <a:hlinkClick r:id="rId2"/>
              </a:rPr>
              <a:t>learn.genetics.utah.edu/content/labs/extraction</a:t>
            </a:r>
            <a:r>
              <a:rPr lang="en-US" smtClean="0">
                <a:hlinkClick r:id="rId2"/>
              </a:rPr>
              <a:t>/#</a:t>
            </a:r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833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www.youtube.com/watch?v=dhS89DfP-aQ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7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</a:t>
            </a:r>
            <a:r>
              <a:rPr lang="en-US" dirty="0" smtClean="0"/>
              <a:t> - </a:t>
            </a:r>
            <a:r>
              <a:rPr lang="en-US" b="1" dirty="0" smtClean="0"/>
              <a:t>deoxyribonucleic</a:t>
            </a:r>
            <a:r>
              <a:rPr lang="en-US" dirty="0" smtClean="0"/>
              <a:t> (say: </a:t>
            </a:r>
            <a:r>
              <a:rPr lang="en-US" dirty="0" err="1" smtClean="0"/>
              <a:t>dee</a:t>
            </a:r>
            <a:r>
              <a:rPr lang="en-US" dirty="0" smtClean="0"/>
              <a:t>-</a:t>
            </a:r>
            <a:r>
              <a:rPr lang="en-US" b="1" dirty="0" smtClean="0"/>
              <a:t>ox</a:t>
            </a:r>
            <a:r>
              <a:rPr lang="en-US" dirty="0" smtClean="0"/>
              <a:t>-see-</a:t>
            </a:r>
            <a:r>
              <a:rPr lang="en-US" dirty="0" err="1" smtClean="0"/>
              <a:t>ri</a:t>
            </a:r>
            <a:r>
              <a:rPr lang="en-US" dirty="0" smtClean="0"/>
              <a:t>-</a:t>
            </a:r>
            <a:r>
              <a:rPr lang="en-US" dirty="0" err="1" smtClean="0"/>
              <a:t>bo</a:t>
            </a:r>
            <a:r>
              <a:rPr lang="en-US" dirty="0" smtClean="0"/>
              <a:t>-</a:t>
            </a:r>
            <a:r>
              <a:rPr lang="en-US" dirty="0" err="1" smtClean="0"/>
              <a:t>nyoo</a:t>
            </a:r>
            <a:r>
              <a:rPr lang="en-US" dirty="0" smtClean="0"/>
              <a:t>-</a:t>
            </a:r>
            <a:r>
              <a:rPr lang="en-US" b="1" dirty="0" smtClean="0"/>
              <a:t>clay</a:t>
            </a:r>
            <a:r>
              <a:rPr lang="en-US" dirty="0" smtClean="0"/>
              <a:t>-</a:t>
            </a:r>
            <a:r>
              <a:rPr lang="en-US" dirty="0" err="1" smtClean="0"/>
              <a:t>ik</a:t>
            </a:r>
            <a:r>
              <a:rPr lang="en-US" dirty="0" smtClean="0"/>
              <a:t>) </a:t>
            </a:r>
            <a:r>
              <a:rPr lang="en-US" b="1" dirty="0" smtClean="0"/>
              <a:t>acid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Long strands of genetic code</a:t>
            </a:r>
          </a:p>
          <a:p>
            <a:r>
              <a:rPr lang="en-US" dirty="0" smtClean="0"/>
              <a:t>Makes up chromosomes in plants and animals</a:t>
            </a:r>
            <a:endParaRPr lang="en-US" dirty="0"/>
          </a:p>
        </p:txBody>
      </p:sp>
      <p:pic>
        <p:nvPicPr>
          <p:cNvPr id="4" name="Picture 3" descr="DN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3886200"/>
            <a:ext cx="4763165" cy="23815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6" name="Straight Arrow Connector 5"/>
          <p:cNvCxnSpPr/>
          <p:nvPr/>
        </p:nvCxnSpPr>
        <p:spPr>
          <a:xfrm flipH="1">
            <a:off x="4495800" y="3810000"/>
            <a:ext cx="2743200" cy="1143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62800" y="35052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DNA</a:t>
            </a:r>
            <a:endParaRPr lang="en-US" sz="32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2192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Tiny pieces of DNA that are instructions for specific traits</a:t>
            </a:r>
          </a:p>
          <a:p>
            <a:endParaRPr lang="en-US" dirty="0"/>
          </a:p>
        </p:txBody>
      </p:sp>
      <p:pic>
        <p:nvPicPr>
          <p:cNvPr id="4" name="Picture 3" descr="Ge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3200400"/>
            <a:ext cx="2776670" cy="3278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7620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Traits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Things that you inherit from your parents</a:t>
            </a:r>
          </a:p>
          <a:p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Examples:  </a:t>
            </a:r>
            <a:r>
              <a:rPr lang="en-US" dirty="0" smtClean="0"/>
              <a:t>Hair color, eye color and having freckles or not</a:t>
            </a:r>
          </a:p>
          <a:p>
            <a:r>
              <a:rPr lang="en-US" dirty="0" smtClean="0"/>
              <a:t>Through sexual reproduction you inherited a set of traits</a:t>
            </a:r>
            <a:endParaRPr lang="en-US" dirty="0"/>
          </a:p>
        </p:txBody>
      </p:sp>
      <p:pic>
        <p:nvPicPr>
          <p:cNvPr id="4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096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Traits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Pairs of letters are used to define genes in your body</a:t>
            </a:r>
          </a:p>
          <a:p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CAPTIAL LETTERS </a:t>
            </a:r>
            <a:r>
              <a:rPr lang="en-US" u="sng" dirty="0" smtClean="0"/>
              <a:t>are used to represent </a:t>
            </a:r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DOMINANT</a:t>
            </a:r>
            <a:r>
              <a:rPr lang="en-US" u="sng" dirty="0" smtClean="0"/>
              <a:t> genes</a:t>
            </a:r>
          </a:p>
          <a:p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case letters </a:t>
            </a:r>
            <a:r>
              <a:rPr lang="en-US" u="sng" dirty="0" smtClean="0"/>
              <a:t>are used to represent </a:t>
            </a:r>
            <a:r>
              <a:rPr lang="en-US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recessive</a:t>
            </a:r>
            <a:r>
              <a:rPr lang="en-US" u="sng" dirty="0" smtClean="0"/>
              <a:t> genes</a:t>
            </a:r>
          </a:p>
          <a:p>
            <a:r>
              <a:rPr lang="en-US" dirty="0" smtClean="0"/>
              <a:t>Dominant trait:  If you receive even one of these in the pair, you will get a specific trait.</a:t>
            </a:r>
          </a:p>
          <a:p>
            <a:r>
              <a:rPr lang="en-US" dirty="0" smtClean="0"/>
              <a:t>Recessive trait:  You have to have two of these in the pair to get a specific trait</a:t>
            </a:r>
            <a:endParaRPr lang="en-US" dirty="0"/>
          </a:p>
        </p:txBody>
      </p:sp>
      <p:pic>
        <p:nvPicPr>
          <p:cNvPr id="4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858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Dominant_and_Recessiv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762000"/>
            <a:ext cx="7924800" cy="590990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Genotypes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49424"/>
            <a:ext cx="8839200" cy="4325112"/>
          </a:xfrm>
        </p:spPr>
        <p:txBody>
          <a:bodyPr/>
          <a:lstStyle/>
          <a:p>
            <a:r>
              <a:rPr lang="en-US" u="sng" dirty="0" smtClean="0"/>
              <a:t>The letter associated with the gene</a:t>
            </a:r>
          </a:p>
          <a:p>
            <a:pPr lvl="1"/>
            <a:r>
              <a:rPr lang="en-US" u="sng" dirty="0" smtClean="0"/>
              <a:t>Example:  W </a:t>
            </a:r>
            <a:r>
              <a:rPr lang="en-US" dirty="0" smtClean="0"/>
              <a:t>(dominant widow’s peak) w (recessive no widow’s peak)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0">
              <a:buClr>
                <a:srgbClr val="A04DA3"/>
              </a:buClr>
              <a:buNone/>
            </a:pPr>
            <a:endParaRPr lang="en-US" dirty="0" smtClean="0">
              <a:solidFill>
                <a:prstClr val="black"/>
              </a:solidFill>
            </a:endParaRP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2" descr="http://clipartist.info/SVG/scallywag/CLIPARTIST.NET/barretr/pencil-1979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762000"/>
            <a:ext cx="1447068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1172</TotalTime>
  <Words>677</Words>
  <Application>Microsoft Office PowerPoint</Application>
  <PresentationFormat>On-screen Show (4:3)</PresentationFormat>
  <Paragraphs>161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Urban</vt:lpstr>
      <vt:lpstr>What exactly are Chromosomes, DNA and Genes?</vt:lpstr>
      <vt:lpstr>Introduction to Genetics Video</vt:lpstr>
      <vt:lpstr>Chromosome</vt:lpstr>
      <vt:lpstr>DNA - deoxyribonucleic (say: dee-ox-see-ri-bo-nyoo-clay-ik) acid </vt:lpstr>
      <vt:lpstr>Genes</vt:lpstr>
      <vt:lpstr>Traits</vt:lpstr>
      <vt:lpstr>Traits</vt:lpstr>
      <vt:lpstr>PowerPoint Presentation</vt:lpstr>
      <vt:lpstr>Genotypes</vt:lpstr>
      <vt:lpstr>Phenotypes</vt:lpstr>
      <vt:lpstr>Allele </vt:lpstr>
      <vt:lpstr>Heterozygous – having two different alleles </vt:lpstr>
      <vt:lpstr>Homozygous – having the same alleles </vt:lpstr>
      <vt:lpstr>Practice:</vt:lpstr>
      <vt:lpstr>Practice:</vt:lpstr>
      <vt:lpstr>Practice:</vt:lpstr>
      <vt:lpstr>Quiz  </vt:lpstr>
      <vt:lpstr>What is a PUNNETT SQUARE?</vt:lpstr>
      <vt:lpstr>Punnett Squares Video</vt:lpstr>
      <vt:lpstr>Using a PUNNETT SQUARE</vt:lpstr>
      <vt:lpstr>Using a PUNNETT SQUARE</vt:lpstr>
      <vt:lpstr>Using a PUNNETT SQUARE</vt:lpstr>
      <vt:lpstr>Using a PUNNETT SQUARE</vt:lpstr>
      <vt:lpstr>Punnet Square Practice with White Boards</vt:lpstr>
      <vt:lpstr>Punnet Square Practice with White Boards</vt:lpstr>
      <vt:lpstr>Punnet Square Practice with White Boards</vt:lpstr>
      <vt:lpstr>Does it work with animals and plants?</vt:lpstr>
      <vt:lpstr>Pedigree Charts</vt:lpstr>
      <vt:lpstr>Extracting DNA from a Banana</vt:lpstr>
      <vt:lpstr>DNA Extraction Virtual Lab</vt:lpstr>
      <vt:lpstr>Example Video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exactly are Chromosomes, DNA and Genes?</dc:title>
  <dc:creator>Brandi</dc:creator>
  <cp:lastModifiedBy>Brandi</cp:lastModifiedBy>
  <cp:revision>27</cp:revision>
  <dcterms:created xsi:type="dcterms:W3CDTF">2011-11-27T19:36:56Z</dcterms:created>
  <dcterms:modified xsi:type="dcterms:W3CDTF">2013-01-21T14:49:31Z</dcterms:modified>
</cp:coreProperties>
</file>